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</p:sldMasterIdLst>
  <p:notesMasterIdLst>
    <p:notesMasterId r:id="rId14"/>
  </p:notesMasterIdLst>
  <p:sldIdLst>
    <p:sldId id="256" r:id="rId5"/>
    <p:sldId id="281" r:id="rId6"/>
    <p:sldId id="283" r:id="rId7"/>
    <p:sldId id="276" r:id="rId8"/>
    <p:sldId id="275" r:id="rId9"/>
    <p:sldId id="286" r:id="rId10"/>
    <p:sldId id="278" r:id="rId11"/>
    <p:sldId id="279" r:id="rId12"/>
    <p:sldId id="280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36" roundtripDataSignature="AMtx7miLeeFCHKIxvDV88uNvJXY0E4gF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930D"/>
    <a:srgbClr val="C5B9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0D05B44-10EC-4CF8-942C-125879D100A4}">
  <a:tblStyle styleId="{30D05B44-10EC-4CF8-942C-125879D100A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FF6E7"/>
          </a:solidFill>
        </a:fill>
      </a:tcStyle>
    </a:wholeTbl>
    <a:band1H>
      <a:tcTxStyle/>
      <a:tcStyle>
        <a:tcBdr/>
        <a:fill>
          <a:solidFill>
            <a:srgbClr val="DDECCC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DECCC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60"/>
    <p:restoredTop sz="94049" autoAdjust="0"/>
  </p:normalViewPr>
  <p:slideViewPr>
    <p:cSldViewPr snapToGrid="0">
      <p:cViewPr varScale="1">
        <p:scale>
          <a:sx n="90" d="100"/>
          <a:sy n="90" d="100"/>
        </p:scale>
        <p:origin x="42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9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36" Type="http://customschemas.google.com/relationships/presentationmetadata" Target="metadata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98079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" name="Google Shape;20;p1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" name="Google Shape;21;p18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8"/>
          <p:cNvSpPr txBox="1"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3" name="Google Shape;23;p1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4" name="Google Shape;24;p1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5" name="Google Shape;25;p1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cxnSp>
        <p:nvCxnSpPr>
          <p:cNvPr id="26" name="Google Shape;26;p18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5" name="Google Shape;95;p2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6" name="Google Shape;96;p28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8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8" name="Google Shape;98;p2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9" name="Google Shape;99;p2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0" name="Google Shape;100;p2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9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30" name="Google Shape;30;p19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19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2" name="Google Shape;32;p19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0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solidFill>
              <a:srgbClr val="C5B917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" name="Google Shape;35;p20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36;p20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 b="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0"/>
          <p:cNvSpPr txBox="1"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9" name="Google Shape;39;p2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0" name="Google Shape;40;p2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cxnSp>
        <p:nvCxnSpPr>
          <p:cNvPr id="41" name="Google Shape;41;p20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1"/>
          <p:cNvSpPr txBox="1">
            <a:spLocks noGrp="1"/>
          </p:cNvSpPr>
          <p:nvPr>
            <p:ph type="body" idx="1"/>
          </p:nvPr>
        </p:nvSpPr>
        <p:spPr>
          <a:xfrm>
            <a:off x="1097278" y="1845734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body" idx="2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6" name="Google Shape;46;p2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7" name="Google Shape;47;p2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8" name="Google Shape;48;p2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2"/>
          <p:cNvSpPr txBox="1"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22"/>
          <p:cNvSpPr txBox="1">
            <a:spLocks noGrp="1"/>
          </p:cNvSpPr>
          <p:nvPr>
            <p:ph type="body" idx="2"/>
          </p:nvPr>
        </p:nvSpPr>
        <p:spPr>
          <a:xfrm>
            <a:off x="109728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3" name="Google Shape;53;p22"/>
          <p:cNvSpPr txBox="1">
            <a:spLocks noGrp="1"/>
          </p:cNvSpPr>
          <p:nvPr>
            <p:ph type="body" idx="3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4" name="Google Shape;54;p22"/>
          <p:cNvSpPr txBox="1">
            <a:spLocks noGrp="1"/>
          </p:cNvSpPr>
          <p:nvPr>
            <p:ph type="body" idx="4"/>
          </p:nvPr>
        </p:nvSpPr>
        <p:spPr>
          <a:xfrm>
            <a:off x="621792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5" name="Google Shape;55;p2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6" name="Google Shape;56;p2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7" name="Google Shape;57;p2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24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" name="Google Shape;66;p24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7" name="Google Shape;67;p24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8" name="Google Shape;68;p24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5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" name="Google Shape;71;p25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2" name="Google Shape;72;p25"/>
          <p:cNvSpPr txBox="1"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5"/>
          <p:cNvSpPr txBox="1">
            <a:spLocks noGrp="1"/>
          </p:cNvSpPr>
          <p:nvPr>
            <p:ph type="body" idx="1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74" name="Google Shape;74;p25"/>
          <p:cNvSpPr txBox="1">
            <a:spLocks noGrp="1"/>
          </p:cNvSpPr>
          <p:nvPr>
            <p:ph type="body" idx="2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5" name="Google Shape;75;p25"/>
          <p:cNvSpPr txBox="1">
            <a:spLocks noGrp="1"/>
          </p:cNvSpPr>
          <p:nvPr>
            <p:ph type="dt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6" name="Google Shape;76;p25"/>
          <p:cNvSpPr txBox="1">
            <a:spLocks noGrp="1"/>
          </p:cNvSpPr>
          <p:nvPr>
            <p:ph type="ftr" idx="11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7" name="Google Shape;77;p25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6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26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1" name="Google Shape;81;p26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6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D2CDB0"/>
          </a:solidFill>
          <a:ln>
            <a:noFill/>
          </a:ln>
        </p:spPr>
      </p:sp>
      <p:sp>
        <p:nvSpPr>
          <p:cNvPr id="83" name="Google Shape;83;p26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4" name="Google Shape;84;p26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85" name="Google Shape;85;p26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86" name="Google Shape;86;p26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7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0" name="Google Shape;90;p2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1" name="Google Shape;91;p2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2" name="Google Shape;92;p2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11;p17"/>
          <p:cNvSpPr/>
          <p:nvPr userDrawn="1"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12;p1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17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5" name="Google Shape;15;p1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6" name="Google Shape;16;p1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cxnSp>
        <p:nvCxnSpPr>
          <p:cNvPr id="17" name="Google Shape;17;p17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"/>
          <p:cNvSpPr/>
          <p:nvPr/>
        </p:nvSpPr>
        <p:spPr>
          <a:xfrm>
            <a:off x="0" y="-1"/>
            <a:ext cx="12192001" cy="68579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"/>
          <p:cNvSpPr txBox="1">
            <a:spLocks noGrp="1"/>
          </p:cNvSpPr>
          <p:nvPr>
            <p:ph type="ctrTitle"/>
          </p:nvPr>
        </p:nvSpPr>
        <p:spPr>
          <a:xfrm>
            <a:off x="5289754" y="39340"/>
            <a:ext cx="6253317" cy="3686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200"/>
              <a:buFont typeface="Calibri"/>
              <a:buNone/>
            </a:pPr>
            <a:r>
              <a:rPr lang="en-US" sz="6200" dirty="0"/>
              <a:t>&lt;Company Name&gt;</a:t>
            </a:r>
            <a:endParaRPr dirty="0"/>
          </a:p>
        </p:txBody>
      </p:sp>
      <p:sp>
        <p:nvSpPr>
          <p:cNvPr id="107" name="Google Shape;107;p1"/>
          <p:cNvSpPr txBox="1">
            <a:spLocks noGrp="1"/>
          </p:cNvSpPr>
          <p:nvPr>
            <p:ph type="subTitle" idx="1"/>
          </p:nvPr>
        </p:nvSpPr>
        <p:spPr>
          <a:xfrm>
            <a:off x="5289753" y="3855864"/>
            <a:ext cx="6269347" cy="1238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800" dirty="0"/>
              <a:t>Technical Solution Design</a:t>
            </a:r>
            <a:endParaRPr sz="2800" dirty="0"/>
          </a:p>
        </p:txBody>
      </p:sp>
      <p:cxnSp>
        <p:nvCxnSpPr>
          <p:cNvPr id="109" name="Google Shape;109;p1"/>
          <p:cNvCxnSpPr/>
          <p:nvPr/>
        </p:nvCxnSpPr>
        <p:spPr>
          <a:xfrm>
            <a:off x="5447071" y="3743643"/>
            <a:ext cx="5636107" cy="0"/>
          </a:xfrm>
          <a:prstGeom prst="straightConnector1">
            <a:avLst/>
          </a:prstGeom>
          <a:noFill/>
          <a:ln w="9525" cap="flat" cmpd="sng">
            <a:solidFill>
              <a:schemeClr val="dk2">
                <a:alpha val="89803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5FF7FB-B402-DF62-EEB2-7F22FF7110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 dirty="0"/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07EA7A4D-E836-84FA-B1E2-D4B51445CD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063" y="0"/>
            <a:ext cx="520949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A1B85-F458-482A-B630-8F80CFBEE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High-level functional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5F557-26B4-4097-90FD-C6512FB0FB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14300" indent="0">
              <a:buClr>
                <a:srgbClr val="CF930D"/>
              </a:buClr>
              <a:buNone/>
            </a:pPr>
            <a:r>
              <a:rPr lang="en-US" dirty="0"/>
              <a:t>&lt;Example&gt; An app for managing buying events with suppliers to reduce the total time taken for individual events and for supplier optimization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D120C5-E8ED-8FC1-F324-0AB196C523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009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C9A2B-0759-9CB9-DA86-42A6248C0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Solution approach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CB0855-0FD5-8206-B0B3-C4754AD51E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C1EC14CD-1827-1B85-3A56-7EAF221373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8656104"/>
              </p:ext>
            </p:extLst>
          </p:nvPr>
        </p:nvGraphicFramePr>
        <p:xfrm>
          <a:off x="1097280" y="1791388"/>
          <a:ext cx="10888244" cy="3563345"/>
        </p:xfrm>
        <a:graphic>
          <a:graphicData uri="http://schemas.openxmlformats.org/drawingml/2006/table">
            <a:tbl>
              <a:tblPr firstRow="1" bandRow="1">
                <a:tableStyleId>{30D05B44-10EC-4CF8-942C-125879D100A4}</a:tableStyleId>
              </a:tblPr>
              <a:tblGrid>
                <a:gridCol w="453092">
                  <a:extLst>
                    <a:ext uri="{9D8B030D-6E8A-4147-A177-3AD203B41FA5}">
                      <a16:colId xmlns:a16="http://schemas.microsoft.com/office/drawing/2014/main" val="419829543"/>
                    </a:ext>
                  </a:extLst>
                </a:gridCol>
                <a:gridCol w="3230606">
                  <a:extLst>
                    <a:ext uri="{9D8B030D-6E8A-4147-A177-3AD203B41FA5}">
                      <a16:colId xmlns:a16="http://schemas.microsoft.com/office/drawing/2014/main" val="2659207131"/>
                    </a:ext>
                  </a:extLst>
                </a:gridCol>
                <a:gridCol w="7204546">
                  <a:extLst>
                    <a:ext uri="{9D8B030D-6E8A-4147-A177-3AD203B41FA5}">
                      <a16:colId xmlns:a16="http://schemas.microsoft.com/office/drawing/2014/main" val="4231005733"/>
                    </a:ext>
                  </a:extLst>
                </a:gridCol>
              </a:tblGrid>
              <a:tr h="439838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rgbClr val="CF930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Requirement</a:t>
                      </a:r>
                    </a:p>
                  </a:txBody>
                  <a:tcPr>
                    <a:solidFill>
                      <a:srgbClr val="CF930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dirty="0"/>
                        <a:t>Solution</a:t>
                      </a:r>
                    </a:p>
                  </a:txBody>
                  <a:tcPr>
                    <a:solidFill>
                      <a:srgbClr val="CF930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936374"/>
                  </a:ext>
                </a:extLst>
              </a:tr>
              <a:tr h="902804">
                <a:tc>
                  <a:txBody>
                    <a:bodyPr/>
                    <a:lstStyle/>
                    <a:p>
                      <a:r>
                        <a:rPr lang="en-IN" sz="1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An app for managing buying events with suppliers to reduce the total time taken for individual events and supplier optimization</a:t>
                      </a: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dirty="0"/>
                        <a:t>&lt;Example&gt;</a:t>
                      </a:r>
                    </a:p>
                    <a:p>
                      <a:r>
                        <a:rPr lang="en-IN" sz="1800" b="1" dirty="0"/>
                        <a:t>SAP Fiori </a:t>
                      </a:r>
                      <a:r>
                        <a:rPr lang="en-IN" sz="1800" b="0" dirty="0"/>
                        <a:t>app through </a:t>
                      </a:r>
                      <a:r>
                        <a:rPr lang="en-IN" sz="1800" dirty="0"/>
                        <a:t>which ECP employees can buy from suppliers. Features should include: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IN" sz="1800" dirty="0"/>
                        <a:t>Option to choose a supplier based on comparative evaluation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1272410"/>
                  </a:ext>
                </a:extLst>
              </a:tr>
              <a:tr h="1660467">
                <a:tc>
                  <a:txBody>
                    <a:bodyPr/>
                    <a:lstStyle/>
                    <a:p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IN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78791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7329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A1B85-F458-482A-B630-8F80CFBEE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considerations from Design Thinking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5F557-26B4-4097-90FD-C6512FB0FB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14300" indent="0">
              <a:buClr>
                <a:srgbClr val="CF930D"/>
              </a:buClr>
              <a:buNone/>
            </a:pPr>
            <a:r>
              <a:rPr lang="en-US" b="1" dirty="0"/>
              <a:t>Empathize – Define – Ideate – Prototype – Test</a:t>
            </a:r>
          </a:p>
          <a:p>
            <a:pPr marL="114300" indent="0">
              <a:buClr>
                <a:srgbClr val="CF930D"/>
              </a:buClr>
              <a:buNone/>
            </a:pPr>
            <a:r>
              <a:rPr lang="en-US" dirty="0"/>
              <a:t>&lt;Name of the app&gt;</a:t>
            </a:r>
          </a:p>
          <a:p>
            <a:pPr marL="114300" indent="0">
              <a:buClr>
                <a:srgbClr val="CF930D"/>
              </a:buClr>
              <a:buNone/>
            </a:pPr>
            <a:r>
              <a:rPr lang="en-US" dirty="0"/>
              <a:t>&lt;Design considerations based on persona&gt;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D120C5-E8ED-8FC1-F324-0AB196C523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437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A1B85-F458-482A-B630-8F80CFBEE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diagram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D120C5-E8ED-8FC1-F324-0AB196C523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E1BF39-C3A8-ECE9-090E-C16DC40BDE12}"/>
              </a:ext>
            </a:extLst>
          </p:cNvPr>
          <p:cNvSpPr txBox="1"/>
          <p:nvPr/>
        </p:nvSpPr>
        <p:spPr>
          <a:xfrm>
            <a:off x="1278194" y="2113935"/>
            <a:ext cx="48269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&lt;Highlight the various systems/applications and data flow&gt;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871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A1B85-F458-482A-B630-8F80CFBEE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Considerations/Assumptions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5F557-26B4-4097-90FD-C6512FB0FB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>
              <a:buClr>
                <a:srgbClr val="CF930D"/>
              </a:buClr>
              <a:buNone/>
            </a:pPr>
            <a:r>
              <a:rPr lang="en-US" dirty="0"/>
              <a:t>&lt;Example&gt; IoT devices should be implemented on equipment to receive operational data as input for analytics.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D120C5-E8ED-8FC1-F324-0AB196C523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621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A1B85-F458-482A-B630-8F80CFBEE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To-do </a:t>
            </a:r>
            <a:r>
              <a:rPr lang="en-US" dirty="0"/>
              <a:t>before Realize 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5F557-26B4-4097-90FD-C6512FB0FB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D120C5-E8ED-8FC1-F324-0AB196C523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77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A1B85-F458-482A-B630-8F80CFBEE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backlog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5F557-26B4-4097-90FD-C6512FB0FB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CF930D"/>
              </a:buCl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D120C5-E8ED-8FC1-F324-0AB196C523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188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349EBF-6D1E-A207-F65D-B79B56DA4B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63FFD5-52AB-338A-B778-DBD52065A480}"/>
              </a:ext>
            </a:extLst>
          </p:cNvPr>
          <p:cNvSpPr txBox="1"/>
          <p:nvPr/>
        </p:nvSpPr>
        <p:spPr>
          <a:xfrm>
            <a:off x="4608252" y="2752449"/>
            <a:ext cx="2975495" cy="725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5000"/>
              </a:lnSpc>
              <a:buClr>
                <a:srgbClr val="3F3F3F"/>
              </a:buClr>
              <a:buSzPts val="1800"/>
            </a:pPr>
            <a:r>
              <a:rPr lang="en-IN" sz="4800" dirty="0">
                <a:solidFill>
                  <a:srgbClr val="3F3F3F"/>
                </a:solidFill>
                <a:latin typeface="Calibri"/>
                <a:cs typeface="Calibri"/>
                <a:sym typeface="Calibri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15520854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631fbadb-5215-4657-8cd0-66e907a8ae8a" xsi:nil="true"/>
    <lcf76f155ced4ddcb4097134ff3c332f xmlns="a2ed0cef-3a2d-40a6-90b0-1d334f8ecdca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D936FB306F8DB41A799ACF908C7C4CB" ma:contentTypeVersion="16" ma:contentTypeDescription="Create a new document." ma:contentTypeScope="" ma:versionID="19635fc1aada0307b7e81ac7e512d3fa">
  <xsd:schema xmlns:xsd="http://www.w3.org/2001/XMLSchema" xmlns:xs="http://www.w3.org/2001/XMLSchema" xmlns:p="http://schemas.microsoft.com/office/2006/metadata/properties" xmlns:ns2="a2ed0cef-3a2d-40a6-90b0-1d334f8ecdca" xmlns:ns3="631fbadb-5215-4657-8cd0-66e907a8ae8a" targetNamespace="http://schemas.microsoft.com/office/2006/metadata/properties" ma:root="true" ma:fieldsID="031381bf049acfa6cee850d3371c02df" ns2:_="" ns3:_="">
    <xsd:import namespace="a2ed0cef-3a2d-40a6-90b0-1d334f8ecdca"/>
    <xsd:import namespace="631fbadb-5215-4657-8cd0-66e907a8ae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ed0cef-3a2d-40a6-90b0-1d334f8ecd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1bfc8dc1-ab14-4a6b-8a4a-9f7f0b948a9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1fbadb-5215-4657-8cd0-66e907a8ae8a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ed90ccfa-17ec-4f09-83cb-84ffe74f4290}" ma:internalName="TaxCatchAll" ma:showField="CatchAllData" ma:web="631fbadb-5215-4657-8cd0-66e907a8ae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A4A4CF4-3D9F-4D5A-B4BB-47AB4BBBBDB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68F8D7E-074D-4024-8220-F352C7519D11}">
  <ds:schemaRefs>
    <ds:schemaRef ds:uri="a2ed0cef-3a2d-40a6-90b0-1d334f8ecdca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purl.org/dc/elements/1.1/"/>
    <ds:schemaRef ds:uri="http://schemas.microsoft.com/office/infopath/2007/PartnerControls"/>
    <ds:schemaRef ds:uri="631fbadb-5215-4657-8cd0-66e907a8ae8a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A9BC64AE-D011-43C9-B034-8FE41488A819}">
  <ds:schemaRefs>
    <ds:schemaRef ds:uri="631fbadb-5215-4657-8cd0-66e907a8ae8a"/>
    <ds:schemaRef ds:uri="a2ed0cef-3a2d-40a6-90b0-1d334f8ecdc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1314</TotalTime>
  <Words>169</Words>
  <Application>Microsoft Office PowerPoint</Application>
  <PresentationFormat>Widescreen</PresentationFormat>
  <Paragraphs>33</Paragraphs>
  <Slides>9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Retrospect</vt:lpstr>
      <vt:lpstr>&lt;Company Name&gt;</vt:lpstr>
      <vt:lpstr>High-level functional requirements</vt:lpstr>
      <vt:lpstr>Solution approach</vt:lpstr>
      <vt:lpstr>Design considerations from Design Thinking Exploration</vt:lpstr>
      <vt:lpstr>Solution diagram</vt:lpstr>
      <vt:lpstr>Considerations/Assumptions</vt:lpstr>
      <vt:lpstr>To-do before Realize phase</vt:lpstr>
      <vt:lpstr>Product backlog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RenewAgra Technical Solution Design Exemplar</dc:title>
  <dc:creator>Linda Scott</dc:creator>
  <cp:lastModifiedBy>Sharath S</cp:lastModifiedBy>
  <cp:revision>24</cp:revision>
  <dcterms:created xsi:type="dcterms:W3CDTF">2022-12-03T14:16:29Z</dcterms:created>
  <dcterms:modified xsi:type="dcterms:W3CDTF">2023-02-18T00:04:32Z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0x010100ED936FB306F8DB41A799ACF908C7C4CB</vt:lpwstr>
  </property>
  <property fmtid="{D5CDD505-2E9C-101B-9397-08002B2CF9AE}" pid="3" name="MediaServiceImageTags">
    <vt:lpwstr/>
  </property>
</Properties>
</file>

<file path=docProps/thumbnail.jpeg>
</file>